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2" r:id="rId4"/>
    <p:sldId id="258" r:id="rId5"/>
    <p:sldId id="263" r:id="rId6"/>
    <p:sldId id="260" r:id="rId7"/>
    <p:sldId id="261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6" r:id="rId19"/>
    <p:sldId id="278" r:id="rId20"/>
    <p:sldId id="27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0360" y="5149850"/>
            <a:ext cx="9144000" cy="1056005"/>
          </a:xfrm>
        </p:spPr>
        <p:txBody>
          <a:bodyPr/>
          <a:lstStyle/>
          <a:p>
            <a:r>
              <a:rPr lang="ru-RU" altLang="en-US" sz="400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Franklin Gothic Medium" panose="020B0603020102020204" charset="0"/>
                <a:cs typeface="Franklin Gothic Medium" panose="020B0603020102020204" charset="0"/>
              </a:rPr>
              <a:t>ОПЕРАТИВНАЯ ПАМЯТЬ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22090" y="6205855"/>
            <a:ext cx="4319905" cy="381000"/>
          </a:xfrm>
        </p:spPr>
        <p:txBody>
          <a:bodyPr>
            <a:normAutofit fontScale="90000"/>
          </a:bodyPr>
          <a:lstStyle/>
          <a:p>
            <a:r>
              <a:rPr lang="ru-RU" altLang="en-US" sz="1800"/>
              <a:t>Презентацию сделал</a:t>
            </a:r>
            <a:r>
              <a:rPr lang="en-US" altLang="en-US" sz="1800"/>
              <a:t>:</a:t>
            </a:r>
            <a:r>
              <a:rPr lang="ru-RU" altLang="en-US" sz="1800"/>
              <a:t> Неклюдов Руслан ВБ-23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9865" y="95885"/>
            <a:ext cx="10515600" cy="1325563"/>
          </a:xfrm>
        </p:spPr>
        <p:txBody>
          <a:bodyPr/>
          <a:lstStyle/>
          <a:p>
            <a:r>
              <a:rPr lang="ru-RU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Виды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3935" y="1421765"/>
            <a:ext cx="10381615" cy="5436235"/>
          </a:xfrm>
          <a:solidFill>
            <a:schemeClr val="bg2">
              <a:alpha val="67000"/>
            </a:schemeClr>
          </a:solidFill>
          <a:ln w="28575" cmpd="dbl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3"/>
          </a:lnRef>
          <a:fillRef idx="2">
            <a:schemeClr val="accent3"/>
          </a:fillRef>
          <a:effectRef idx="0">
            <a:srgbClr val="FFFFFF"/>
          </a:effectRef>
          <a:fontRef idx="minor">
            <a:schemeClr val="dk1"/>
          </a:fontRef>
        </p:style>
        <p:txBody>
          <a:bodyPr>
            <a:normAutofit fontScale="50000"/>
          </a:bodyPr>
          <a:lstStyle/>
          <a:p>
            <a:pPr marL="0" indent="0">
              <a:buNone/>
            </a:pPr>
            <a:r>
              <a:rPr 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Существуют два типа оперативной памяти:</a:t>
            </a:r>
          </a:p>
          <a:p>
            <a:pPr marL="0" indent="0"/>
            <a:r>
              <a:rPr 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Статический тип памяти, который обозначается как SRAM, то есть Static Random Access Memory. Этот тип памяти обладает хорошими характеристиками быстродействия, но имеет достаточно большую стоимость. Обычно такая память используется в кэш-памяти различного компьютерного оборудования.</a:t>
            </a:r>
          </a:p>
          <a:p>
            <a:pPr marL="0" indent="0"/>
            <a:r>
              <a:rPr 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Динамический тип памяти, который обозначается как DRAM, то есть Dynamic Random Access Memory. Быстродействие у такого типа памяти меньше, чем у статического типа памяти, но при этом меньше и цена. Этот тип памяти может применяться практически в любом компьютерном устройстве.</a:t>
            </a:r>
          </a:p>
          <a:p>
            <a:pPr marL="0" indent="0">
              <a:buNone/>
            </a:pPr>
            <a:r>
              <a:rPr 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Одно время получила широкое распространение динамическая память, обозначаемая как DDR SDRAM, что расшифровывается как Double Data Rate Synchronous DRAM, то есть синхронная динамическая память с произвольным доступом и увеличенной вдвое скоростью информационного обмена. Она обладала повышенным быстродействием и было спроектировано несколько вариантов этого типа памяти, а именно:</a:t>
            </a:r>
          </a:p>
          <a:p>
            <a:pPr>
              <a:buFont typeface="Wingdings" panose="05000000000000000000" charset="0"/>
              <a:buChar char="§"/>
            </a:pPr>
            <a:r>
              <a:rPr 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DDR SDRAM</a:t>
            </a:r>
          </a:p>
          <a:p>
            <a:pPr>
              <a:buFont typeface="Wingdings" panose="05000000000000000000" charset="0"/>
              <a:buChar char="§"/>
            </a:pPr>
            <a:r>
              <a:rPr 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DDR2 SDRAM</a:t>
            </a:r>
          </a:p>
          <a:p>
            <a:pPr>
              <a:buFont typeface="Wingdings" panose="05000000000000000000" charset="0"/>
              <a:buChar char="§"/>
            </a:pPr>
            <a:r>
              <a:rPr 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DDR3 SDRAM</a:t>
            </a:r>
          </a:p>
          <a:p>
            <a:pPr>
              <a:buFont typeface="Wingdings" panose="05000000000000000000" charset="0"/>
              <a:buChar char="§"/>
            </a:pPr>
            <a:r>
              <a:rPr 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DDR4 SDRAM</a:t>
            </a:r>
          </a:p>
          <a:p>
            <a:pPr marL="0" indent="0">
              <a:buNone/>
            </a:pPr>
            <a:r>
              <a:rPr 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Отличительными чертами каждого нового варианта были иное число контактов, увеличенное быстродействие и снижение потребления энергии. На сегодняшний день повсеместно применяются варианты DDR3 и DDR4.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Типы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1385" y="1825625"/>
            <a:ext cx="10340340" cy="4248150"/>
          </a:xfrm>
          <a:solidFill>
            <a:schemeClr val="bg2">
              <a:alpha val="5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55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Существует несколько типов оперативной памяти, каждый из которых предназначен для определённых целей и имеет свои характеристики. Вот некоторые из них:</a:t>
            </a:r>
          </a:p>
          <a:p>
            <a:pPr marL="0" indent="0">
              <a:buNone/>
            </a:pPr>
            <a:endParaRPr lang="en-US" sz="1555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Wingdings" panose="05000000000000000000" charset="0"/>
              <a:buNone/>
            </a:pPr>
            <a:endParaRPr lang="en-US" sz="1555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/>
          <p:cNvGraphicFramePr/>
          <p:nvPr/>
        </p:nvGraphicFramePr>
        <p:xfrm>
          <a:off x="920750" y="2345690"/>
          <a:ext cx="10340975" cy="372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0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701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17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DRAM (динамическая оперативная память)</a:t>
                      </a:r>
                      <a:endParaRPr lang="en-US" sz="1200" b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самый распространённый тип памяти в вычислительных устройствах.</a:t>
                      </a:r>
                      <a:endParaRPr lang="en-US" sz="1200" b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5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SRAM</a:t>
                      </a:r>
                      <a:r>
                        <a:rPr lang="ru-RU" alt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 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(статическая оперативная память) </a:t>
                      </a:r>
                      <a:endParaRPr lang="ru-RU" altLang="en-US" sz="12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используется в качестве кэш-памяти в процессорах.</a:t>
                      </a:r>
                      <a:endParaRPr lang="en-US" sz="120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61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SDRAM (Synchronous DRAM)</a:t>
                      </a:r>
                      <a:endParaRPr lang="en-US" sz="1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синхронизируется с часами процессора.</a:t>
                      </a:r>
                      <a:endParaRPr lang="en-US" sz="12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buNone/>
                      </a:pPr>
                      <a:endParaRPr lang="en-US" sz="12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04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DDR SDRAM (Double Data Rate SDRAM) </a:t>
                      </a:r>
                      <a:endParaRPr lang="en-US" sz="1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текущая версия основной памяти в персональных компьютерах, серверах и других устройствах.</a:t>
                      </a:r>
                      <a:endParaRPr lang="en-US" sz="12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buNone/>
                      </a:pPr>
                      <a:endParaRPr lang="en-US" sz="12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54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VRAM (Video RAM)</a:t>
                      </a:r>
                      <a:endParaRPr lang="en-US" sz="1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предназначена для графических и видеоприложений.</a:t>
                      </a:r>
                      <a:endParaRPr lang="en-US" sz="12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buNone/>
                      </a:pPr>
                      <a:endParaRPr lang="en-US" sz="12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04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Флеш-память</a:t>
                      </a:r>
                      <a:endParaRPr lang="en-US" sz="1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энергонезависима и может быть электрически стёрта и перепрограммирована.</a:t>
                      </a:r>
                      <a:endParaRPr lang="en-US" sz="12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buNone/>
                      </a:pPr>
                      <a:endParaRPr lang="en-US" sz="120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Технологии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7210" y="1546225"/>
            <a:ext cx="11737340" cy="4445000"/>
          </a:xfrm>
          <a:solidFill>
            <a:schemeClr val="bg2">
              <a:alpha val="4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55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Существует несколько технологий оперативной памяти. Вот некоторые из них:</a:t>
            </a:r>
          </a:p>
          <a:p>
            <a:pPr marL="0" indent="0">
              <a:buNone/>
            </a:pPr>
            <a:endParaRPr lang="en-US" sz="1555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/>
          <p:cNvGraphicFramePr/>
          <p:nvPr/>
        </p:nvGraphicFramePr>
        <p:xfrm>
          <a:off x="1327150" y="1943100"/>
          <a:ext cx="9537700" cy="4048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68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11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SRAM</a:t>
                      </a:r>
                      <a:endParaRPr lang="en-US" sz="1200" b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статическая память с произвольным доступом.</a:t>
                      </a:r>
                      <a:endParaRPr lang="en-US" sz="1200" b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DRAM </a:t>
                      </a:r>
                      <a:endParaRPr lang="en-US" sz="1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динамическая память с произвольным доступом.</a:t>
                      </a:r>
                      <a:endParaRPr lang="en-US" sz="120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05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FPM DRAM</a:t>
                      </a:r>
                      <a:r>
                        <a:rPr lang="en-US" sz="1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 </a:t>
                      </a:r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динамическая память с быстрым последовательным доступом в пределах страницы.</a:t>
                      </a:r>
                      <a:endParaRPr lang="en-US" sz="120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11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EDO DRAM</a:t>
                      </a:r>
                      <a:endParaRPr lang="en-US" sz="1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динамическая память с увеличенным временем доступности данных.</a:t>
                      </a:r>
                      <a:endParaRPr lang="en-US" sz="12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SDRAM</a:t>
                      </a:r>
                      <a:endParaRPr lang="en-US" sz="1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синхронная динамическая память.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DDR SDRAM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SDRAM с удвоенной скоростью обмена.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RDRAM 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Rambus dynamic random access memory.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CMOS RAM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КМОП-память.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VRAM 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видеопамять.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120" y="5595620"/>
            <a:ext cx="5015230" cy="1325880"/>
          </a:xfrm>
        </p:spPr>
        <p:txBody>
          <a:bodyPr/>
          <a:lstStyle/>
          <a:p>
            <a:r>
              <a:rPr lang="ru-RU" altLang="en-US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Принципы действия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3040" y="3949065"/>
            <a:ext cx="167640" cy="219710"/>
          </a:xfrm>
        </p:spPr>
        <p:txBody>
          <a:bodyPr/>
          <a:lstStyle/>
          <a:p>
            <a:pPr marL="0" indent="0">
              <a:buNone/>
            </a:pPr>
            <a:r>
              <a:rPr lang="ru-RU" altLang="en-US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Принципы действия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3455" y="1825625"/>
            <a:ext cx="10246995" cy="4351655"/>
          </a:xfrm>
          <a:solidFill>
            <a:schemeClr val="bg2">
              <a:alpha val="48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altLang="en-US" sz="2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Принцип действия оперативной памяти заключается в следующем:</a:t>
            </a:r>
          </a:p>
          <a:p>
            <a:pPr marL="0" indent="0">
              <a:buNone/>
            </a:pPr>
            <a:endParaRPr lang="ru-RU" altLang="en-US" sz="20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ru-RU" altLang="en-US" sz="2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Оперативная память состоит из регистров и буферов, которые используются для временного хранения данных и инструкций, обрабатываемых процессором.</a:t>
            </a:r>
          </a:p>
          <a:p>
            <a:pPr>
              <a:buFont typeface="Wingdings" panose="05000000000000000000" charset="0"/>
              <a:buChar char="ü"/>
            </a:pPr>
            <a:r>
              <a:rPr lang="ru-RU" altLang="en-US" sz="2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Процесс записи данных в оперативную память осуществляется путём передачи информации от процессора в соответствующие ячейки памяти.</a:t>
            </a:r>
          </a:p>
          <a:p>
            <a:pPr>
              <a:buFont typeface="Wingdings" panose="05000000000000000000" charset="0"/>
              <a:buChar char="ü"/>
            </a:pPr>
            <a:r>
              <a:rPr lang="ru-RU" altLang="en-US" sz="2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Чтение данных происходит путём передачи адреса нужной ячейки памяти процессору, который извлекает данные для дальнейшей обработки.</a:t>
            </a:r>
          </a:p>
          <a:p>
            <a:pPr>
              <a:buFont typeface="Wingdings" panose="05000000000000000000" charset="0"/>
              <a:buChar char="ü"/>
            </a:pPr>
            <a:r>
              <a:rPr lang="ru-RU" altLang="en-US" sz="2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Доступ к оперативной памяти управляется контроллером памяти, который находится на материнской плате компьютера.</a:t>
            </a:r>
          </a:p>
          <a:p>
            <a:pPr>
              <a:buFont typeface="Wingdings" panose="05000000000000000000" charset="0"/>
              <a:buChar char="ü"/>
            </a:pPr>
            <a:r>
              <a:rPr lang="ru-RU" altLang="en-US" sz="2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Оперативная память позволяет компьютеру сохранять данные для дальнейшей обработки и быстрого доступа к ним.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3500" y="5398770"/>
            <a:ext cx="3990340" cy="1325880"/>
          </a:xfrm>
        </p:spPr>
        <p:txBody>
          <a:bodyPr/>
          <a:lstStyle/>
          <a:p>
            <a:r>
              <a:rPr lang="ru-RU" altLang="en-US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Характеристики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46615" y="4331970"/>
            <a:ext cx="872490" cy="685165"/>
          </a:xfrm>
        </p:spPr>
        <p:txBody>
          <a:bodyPr/>
          <a:lstStyle/>
          <a:p>
            <a:pPr marL="0" indent="0">
              <a:buNone/>
            </a:pPr>
            <a:r>
              <a:rPr lang="ru-RU" altLang="en-US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Характеристики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375" y="1691005"/>
            <a:ext cx="11271885" cy="5032375"/>
          </a:xfrm>
          <a:solidFill>
            <a:schemeClr val="bg2">
              <a:alpha val="40000"/>
            </a:schemeClr>
          </a:solidFill>
        </p:spPr>
        <p:txBody>
          <a:bodyPr>
            <a:normAutofit fontScale="30000"/>
          </a:bodyPr>
          <a:lstStyle/>
          <a:p>
            <a:pPr marL="0" indent="0">
              <a:buNone/>
            </a:pP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Характеристики оперативной памяти (Random Access Memory) являются ключевыми для ее работы в качестве основной памяти в вычислительных устройствах. В совокупности они делают оперативную память фундаментальным компонентом вычислительной техники, обеспечивающим эффективную работу устройств при различных нагрузках и приложениях.</a:t>
            </a:r>
          </a:p>
          <a:p>
            <a:pPr marL="0" indent="0"/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ОБЪЕМ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--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Емкость оперативной памяти определяет, сколько данных она может вместить. Больший объем оперативной памяти позволяет системе одновременно запускать больше приложений и обрабатывать больше данных, что особенно важно для таких задач, как редактирование видео, игры и запуск виртуальных машин.</a:t>
            </a:r>
          </a:p>
          <a:p>
            <a:pPr marL="0" indent="0"/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СКОРОСТЬ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--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Оперативная память работает на высоких скоростях, что позволяет считывать и записывать в нее данные очень быстро. Такая скорость очень важна для обеспечения быстрого доступа процессора к данным и приложениям, используемым в данный момент, что значительно повышает производительность системы.</a:t>
            </a:r>
          </a:p>
          <a:p>
            <a:pPr marL="0" indent="0"/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ПЛОТНОСТЬ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--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Плотность оперативной памяти — это количество данных, которое может быть сохранено в данном объеме физического пространства на чипе оперативной памяти. ОЗУ с более высокой плотностью может хранить больше данных, что позволяет быстро обрабатывать больше программ и большие файлы данных.</a:t>
            </a:r>
          </a:p>
          <a:p>
            <a:pPr marL="0" indent="0"/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ПОТРЕБЛЕНИЕ ЭНЕРГИИ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--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Потребление энергии оперативной памятью зависит от ее типа и количества обращений к ней в данный момент времени. Например, DRAM требует меньше энергии, чем SRAM, но ее нужно периодически обновлять, что со временем увеличивает энергопотребление. И наоборот, SRAM, которая не нуждается в обновлении, обычно потребляет больше энергии из-за своей более сложной структуры.</a:t>
            </a:r>
          </a:p>
          <a:p>
            <a:pPr marL="0" indent="0"/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--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Стоимость оперативной памяти зависит от ее типа, скорости и емкости. Как правило, более быстрые и емкие модули оперативной памяти стоят дороже. Благодаря экономичности DRAM широко используется в большинстве вычислительных систем, в то время как более высокая стоимость SRAM ограничивает ее применение приложениями, для которых важна скорость.</a:t>
            </a:r>
          </a:p>
          <a:p>
            <a:pPr marL="0" indent="0"/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ВОЗМОЖНОСТЬ МОДЕРНИЗАЦИИ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--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Многие устройства позволяют обновлять оперативную память, обеспечивая экономичный способ продления срока службы оборудования и повышения производительности. Это характерно для настольных компьютеров и ноутбуков, где часто имеются дополнительные слоты для оперативной памяти.</a:t>
            </a:r>
          </a:p>
          <a:p>
            <a:pPr marL="0" indent="0"/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ПРОВЕРКА ОШИБОК</a:t>
            </a:r>
            <a:r>
              <a:rPr lang="ru-RU" alt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--</a:t>
            </a:r>
            <a:r>
              <a:rPr lang="en-US" sz="40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Некоторые типы ОЗУ, например ОЗУ с кодом коррекции ошибок ECC (Error Correcting Code), включают механизмы обнаружения и исправления распространенных видов повреждения данных. Это очень важно для предотвращения ошибок в критически важных системах, таких как серверы и рабочие станции.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9670" y="324485"/>
            <a:ext cx="8071485" cy="755650"/>
          </a:xfrm>
        </p:spPr>
        <p:txBody>
          <a:bodyPr>
            <a:normAutofit fontScale="90000"/>
          </a:bodyPr>
          <a:lstStyle/>
          <a:p>
            <a:r>
              <a:rPr lang="ru-RU" altLang="en-US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Как выбрать оперативную память</a:t>
            </a:r>
            <a:r>
              <a:rPr lang="en-US" altLang="en-US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?</a:t>
            </a:r>
            <a:r>
              <a:rPr lang="ru-RU" altLang="en-US"/>
              <a:t/>
            </a:r>
            <a:br>
              <a:rPr lang="ru-RU" altLang="en-US"/>
            </a:br>
            <a:endParaRPr lang="ru-RU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890" y="934720"/>
            <a:ext cx="10175240" cy="5922645"/>
          </a:xfrm>
          <a:solidFill>
            <a:schemeClr val="bg2">
              <a:alpha val="5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Выбор подходящей оперативной памяти для вашего компьютера включает в себя несколько факторов, которые могут повлиять на производительность и совместимость вашей системы.</a:t>
            </a:r>
          </a:p>
          <a:p>
            <a:pPr marL="0" indent="0">
              <a:buNone/>
            </a:pPr>
            <a:endParaRPr lang="en-US" sz="20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/>
          <p:cNvGraphicFramePr/>
          <p:nvPr/>
        </p:nvGraphicFramePr>
        <p:xfrm>
          <a:off x="1024890" y="1790700"/>
          <a:ext cx="10175240" cy="51454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83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06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706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СОВМЕСТИМОСТЬ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Проверьте характеристики материнской платы на предмет типа поддерживаемой оперативной памяти (например, DDR4, DDR5), максимального объема оперативной памяти и количества доступных слотов для оперативной памяти. Убедитесь, что оперативная память совместима с вашим процессором, так как некоторые процессоры лучше работают с определенными типами или скоростями оперативной памяти.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06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ОБЪЕМ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Определите, сколько оперативной памяти вам нужно, исходя из ваших потребностей. Для основных задач, таких как просмотр веб-страниц и офисные приложения, обычно достаточно 8 ГБ. Для игр обычно рекомендуется 16 ГБ. Для тяжелых задач, таких как редактирование видео или 3D-рендеринг, может потребоваться 32 ГБ или больше для достижения оптимальной производительности.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557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СКОРОСТЬ И ЗАДЕРЖКА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Скорость оперативной памяти измеряется в МГц и может существенно влиять на производительность, особенно в таких приложениях, как игры и создание контента. Более высокая скорость позволяет процессору быстрее обращаться к данным оперативной памяти. «Задержка» (латентность) — это пауза перед началом передачи данных после получения команды на их передачу. Более низкая задержка означает более быстрый доступ к оперативной памяти.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6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ФОРМ-ФАКТОР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indent="0"/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В настольных компьютерах обычно используются модули памяти DIMM (Dual In-line Memory Modules), а в ноутбуках — SO-DIMM (Small Outline DIMMs) из-за их меньшего размера. Убедитесь, что вы выбрали правильный форм-фактор для своего устройства.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277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ОДНОКАНАЛЬНАЯ И ДВУХКАНАЛЬНАЯ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Рассмотрите возможность приобретения оперативной памяти комплектами (например, парами для двухканальной конфигурации), чтобы воспользоваться преимуществами двухканальных платформ, которые позволяют удвоить пропускную способность и повысить общую производительность.</a:t>
                      </a:r>
                      <a:endParaRPr lang="en-US" sz="12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buNone/>
                      </a:pPr>
                      <a:endParaRPr lang="en-US" sz="12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9825" y="5240020"/>
            <a:ext cx="7372985" cy="1325880"/>
          </a:xfrm>
        </p:spPr>
        <p:txBody>
          <a:bodyPr/>
          <a:lstStyle/>
          <a:p>
            <a:r>
              <a:rPr lang="ru-RU" altLang="en-US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Самые новые устройства </a:t>
            </a:r>
            <a:r>
              <a:rPr lang="en-US" altLang="en-US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0630" y="1150620"/>
            <a:ext cx="766445" cy="819785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060" y="-866775"/>
            <a:ext cx="10515600" cy="745490"/>
          </a:xfrm>
        </p:spPr>
        <p:txBody>
          <a:bodyPr>
            <a:normAutofit fontScale="90000"/>
          </a:bodyPr>
          <a:lstStyle/>
          <a:p>
            <a:r>
              <a:rPr lang="en-US" altLang="ru-RU"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/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03505" y="247015"/>
            <a:ext cx="8571230" cy="1884680"/>
          </a:xfrm>
        </p:spPr>
        <p:txBody>
          <a:bodyPr>
            <a:normAutofit fontScale="50000"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G.SKILL Trident Z RGB F4-3200C14D-32GTZR</a:t>
            </a:r>
          </a:p>
          <a:p>
            <a:r>
              <a:rPr lang="en-US" b="0">
                <a:latin typeface="Arial" panose="020B0604020202020204" pitchFamily="34" charset="0"/>
                <a:cs typeface="Arial" panose="020B0604020202020204" pitchFamily="34" charset="0"/>
              </a:rPr>
              <a:t>G.SKILL Trident Z RGB представляет собой два модуля по 16 Гб, то есть общий объем составляет 32 Гб. Поколение памяти — DDR4. Одна из самых производительных видов оперативной памяти. Модули оснащены красивой подсветкой. Форм-фактор — DIMM 288-контактный. Частота работы устройства — 3200 МГц, а пропускная способность составляет 25600 МБ/с. Имеется радиатор. Вольтаж, необходимый для работы, составляет 1.35 В. ОЗУ оснащена поддержкой XMP. Как итог, имеем отличную оперативную память для любителей ПК и геймеров.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ru-RU" altLang="en-US">
                <a:latin typeface="Arial" panose="020B0604020202020204" pitchFamily="34" charset="0"/>
                <a:cs typeface="Arial" panose="020B0604020202020204" pitchFamily="34" charset="0"/>
              </a:rPr>
              <a:t>Цена на данный момент</a:t>
            </a: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: 10 477</a:t>
            </a:r>
            <a:r>
              <a:rPr lang="ru-RU" altLang="en-US">
                <a:latin typeface="Arial" panose="020B0604020202020204" pitchFamily="34" charset="0"/>
                <a:cs typeface="Arial" panose="020B0604020202020204" pitchFamily="34" charset="0"/>
              </a:rPr>
              <a:t>р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9185275" y="751205"/>
            <a:ext cx="269875" cy="367665"/>
          </a:xfrm>
        </p:spPr>
        <p:txBody>
          <a:bodyPr>
            <a:normAutofit fontScale="60000"/>
          </a:bodyPr>
          <a:lstStyle/>
          <a:p>
            <a:pPr marL="0" indent="0">
              <a:buNone/>
            </a:pPr>
            <a:r>
              <a:rPr lang="ru-RU" altLang="en-US"/>
              <a:t>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104140" y="2379345"/>
            <a:ext cx="8570595" cy="1677670"/>
          </a:xfrm>
        </p:spPr>
        <p:txBody>
          <a:bodyPr>
            <a:normAutofit fontScale="50000"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Thermaltake TOUGHRAM RGB R009D408GX2-4400C19A</a:t>
            </a:r>
          </a:p>
          <a:p>
            <a:r>
              <a:rPr lang="en-US" b="0">
                <a:latin typeface="Arial" panose="020B0604020202020204" pitchFamily="34" charset="0"/>
                <a:cs typeface="Arial" panose="020B0604020202020204" pitchFamily="34" charset="0"/>
              </a:rPr>
              <a:t>Thermaltake TOUGHRAM RGB является двумя модулями по 8 Гб, с общим объемом 16 Гб. Эта модель ОЗУ относится к поколению DDR4. Хороший момент — наличие поддержки XMP. Форм-фактор — DIMM 288-контактный. Привлекательность данного модуля повышается за счет радиаторов и интеллектуальной RGB-подсветки. Сильной стороной выступает высокая тактовая частота — 4400 МГц. Хороший уровень пропускной способности — 35200 МБ/с.  Уровень напряжения составляет 1.45 В. Оперативная память совместима с Intel X299, Z390 Series, AMD X570. </a:t>
            </a:r>
          </a:p>
          <a:p>
            <a:r>
              <a:rPr lang="ru-RU" altLang="en-US">
                <a:latin typeface="Arial" panose="020B0604020202020204" pitchFamily="34" charset="0"/>
                <a:cs typeface="Arial" panose="020B0604020202020204" pitchFamily="34" charset="0"/>
              </a:rPr>
              <a:t>Цена на данный момент</a:t>
            </a: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altLang="en-US">
                <a:latin typeface="Arial" panose="020B0604020202020204" pitchFamily="34" charset="0"/>
                <a:cs typeface="Arial" panose="020B0604020202020204" pitchFamily="34" charset="0"/>
              </a:rPr>
              <a:t>40 160р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104140" y="4500245"/>
            <a:ext cx="8570595" cy="2013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335" b="1" dirty="0">
                <a:latin typeface="Arial" panose="020B0604020202020204" pitchFamily="34" charset="0"/>
                <a:cs typeface="Arial" panose="020B0604020202020204" pitchFamily="34" charset="0"/>
              </a:rPr>
              <a:t>Patriot Memory VIPER 4 PV416G320C6K</a:t>
            </a:r>
          </a:p>
          <a:p>
            <a:pPr marL="0" indent="0">
              <a:buNone/>
            </a:pP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Patriot Memory VIPER 4 —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два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модуля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ОЗУ с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объемом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по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8 ГБ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каждый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которые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относятся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к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типу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DDR4.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Хороший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показатель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тактовой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частоты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устройства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— 3200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МГц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Пропускная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способность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оперативной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памяти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составляет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25600 МБ/с.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Приятным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моментом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выступает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поддержка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XMP.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Очень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радует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гарантийный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срок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который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составляет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10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лет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Имеется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модный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радиатор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Напряжение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— 1.35 В. В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итоге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получаем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достаточно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дешевый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и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производительный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вариант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оперативной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памяти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Отсутствует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подсветка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конечно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не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столь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значительный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фактор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но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любителям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красоты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будет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не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335" dirty="0" err="1">
                <a:latin typeface="Arial" panose="020B0604020202020204" pitchFamily="34" charset="0"/>
                <a:cs typeface="Arial" panose="020B0604020202020204" pitchFamily="34" charset="0"/>
              </a:rPr>
              <a:t>хватать</a:t>
            </a:r>
            <a:r>
              <a:rPr lang="en-US" sz="1335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0" indent="0">
              <a:buNone/>
            </a:pPr>
            <a:r>
              <a:rPr lang="ru-RU" altLang="en-US" sz="1335" b="1" dirty="0">
                <a:latin typeface="Arial" panose="020B0604020202020204" pitchFamily="34" charset="0"/>
                <a:cs typeface="Arial" panose="020B0604020202020204" pitchFamily="34" charset="0"/>
              </a:rPr>
              <a:t>Цена на данный момент</a:t>
            </a:r>
            <a:r>
              <a:rPr lang="en-US" altLang="en-US" sz="1335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altLang="en-US" sz="1335" b="1" dirty="0">
                <a:latin typeface="Arial" panose="020B0604020202020204" pitchFamily="34" charset="0"/>
                <a:cs typeface="Arial" panose="020B0604020202020204" pitchFamily="34" charset="0"/>
              </a:rPr>
              <a:t>4 290р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4615" y="365125"/>
            <a:ext cx="6179185" cy="1325880"/>
          </a:xfrm>
        </p:spPr>
        <p:txBody>
          <a:bodyPr/>
          <a:lstStyle/>
          <a:p>
            <a:r>
              <a:rPr lang="ru-RU" alt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Содержание</a:t>
            </a:r>
            <a:r>
              <a:rPr lang="en-US" alt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1765" y="1825625"/>
            <a:ext cx="6122035" cy="3335020"/>
          </a:xfrm>
        </p:spPr>
        <p:txBody>
          <a:bodyPr>
            <a:normAutofit fontScale="90000"/>
          </a:bodyPr>
          <a:lstStyle/>
          <a:p>
            <a:pPr lvl="0"/>
            <a:r>
              <a:rPr lang="ru-RU" altLang="en-US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что такое оперативная память</a:t>
            </a:r>
          </a:p>
          <a:p>
            <a:pPr lvl="0"/>
            <a:r>
              <a:rPr lang="ru-RU" altLang="en-US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история создания</a:t>
            </a:r>
          </a:p>
          <a:p>
            <a:pPr lvl="0"/>
            <a:r>
              <a:rPr lang="ru-RU" altLang="en-US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виды, типы, технологии</a:t>
            </a:r>
          </a:p>
          <a:p>
            <a:r>
              <a:rPr lang="ru-RU" altLang="en-US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принципы действия</a:t>
            </a:r>
          </a:p>
          <a:p>
            <a:r>
              <a:rPr lang="ru-RU" altLang="en-US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характеристики</a:t>
            </a:r>
          </a:p>
          <a:p>
            <a:r>
              <a:rPr lang="ru-RU" altLang="en-US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самые последние устройства </a:t>
            </a:r>
            <a:r>
              <a:rPr lang="en-US" altLang="en-US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RAM</a:t>
            </a:r>
            <a:endParaRPr lang="ru-RU" altLang="en-US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a:endParaRPr>
          </a:p>
          <a:p>
            <a:r>
              <a:rPr lang="ru-RU" altLang="en-US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заключение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85420" y="114300"/>
            <a:ext cx="7437120" cy="952500"/>
          </a:xfrm>
        </p:spPr>
        <p:txBody>
          <a:bodyPr>
            <a:normAutofit fontScale="90000"/>
          </a:bodyPr>
          <a:lstStyle/>
          <a:p>
            <a:r>
              <a:rPr lang="ru-RU" altLang="en-US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Спасибо за внимание!</a:t>
            </a: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311150" y="1391285"/>
            <a:ext cx="11015980" cy="4923155"/>
          </a:xfrm>
          <a:solidFill>
            <a:schemeClr val="bg2">
              <a:alpha val="19000"/>
            </a:schemeClr>
          </a:solidFill>
        </p:spPr>
        <p:txBody>
          <a:bodyPr>
            <a:normAutofit fontScale="95000"/>
          </a:bodyPr>
          <a:lstStyle/>
          <a:p>
            <a:r>
              <a:rPr lang="en-US">
                <a:solidFill>
                  <a:schemeClr val="bg2"/>
                </a:solidFill>
              </a:rPr>
              <a:t>Заключение презентации на тему "Оперативная память":</a:t>
            </a:r>
          </a:p>
          <a:p>
            <a:r>
              <a:rPr lang="en-US">
                <a:solidFill>
                  <a:schemeClr val="bg2"/>
                </a:solidFill>
              </a:rPr>
              <a:t>В заключение, оперативная память является неотъемлемой частью современной компьютерной архитектуры, от которой во многом зависит производительность и эффективность работы устройств. Мы рассмотрели основные характеристики ОП, такие как скорость, объем и типы памяти, а также их влияние на общую производительность системы. </a:t>
            </a:r>
          </a:p>
          <a:p>
            <a:r>
              <a:rPr lang="en-US">
                <a:solidFill>
                  <a:schemeClr val="bg2"/>
                </a:solidFill>
              </a:rPr>
              <a:t> Важно отметить, что с развитием технологий требования к ОП продолжают возрастать, что, в свою очередь, приводит к новшествам и улучшениям в этой области.</a:t>
            </a:r>
          </a:p>
          <a:p>
            <a:r>
              <a:rPr lang="en-US">
                <a:solidFill>
                  <a:schemeClr val="bg2"/>
                </a:solidFill>
              </a:rPr>
              <a:t>Таким образом, понимание принципов работы оперативной памяти и ее значимости поможет нам лучше ориентироваться в мире информационных технологий и эффективно использовать доступные ресурсы. Позаботьтесь о том, чтобы ваша система всегда имела достаточный объем и скорость оперативной памяти для выполнения поставленных задач на высоком уровне. Спасибо за внимание!</a:t>
            </a:r>
          </a:p>
          <a:p>
            <a:endParaRPr lang="en-US">
              <a:solidFill>
                <a:schemeClr val="bg2"/>
              </a:solidFill>
            </a:endParaRPr>
          </a:p>
          <a:p>
            <a:endParaRPr lang="en-US">
              <a:solidFill>
                <a:schemeClr val="bg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3760" y="4799330"/>
            <a:ext cx="7718425" cy="1325880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ru-RU" altLang="en-US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Что такое оперативная память</a:t>
            </a:r>
            <a:r>
              <a:rPr lang="en-US" altLang="en-US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1715" y="2930525"/>
            <a:ext cx="386080" cy="394335"/>
          </a:xfrm>
        </p:spPr>
        <p:txBody>
          <a:bodyPr>
            <a:normAutofit fontScale="70000"/>
          </a:bodyPr>
          <a:lstStyle/>
          <a:p>
            <a:pPr marL="0" indent="0">
              <a:buNone/>
            </a:pPr>
            <a:r>
              <a:rPr lang="ru-RU" altLang="en-US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260" y="240665"/>
            <a:ext cx="4686935" cy="1325880"/>
          </a:xfrm>
        </p:spPr>
        <p:txBody>
          <a:bodyPr>
            <a:normAutofit fontScale="90000"/>
          </a:bodyPr>
          <a:lstStyle/>
          <a:p>
            <a:r>
              <a:rPr lang="ru-RU" altLang="en-US" b="1"/>
              <a:t>Что такое оперативная память</a:t>
            </a:r>
            <a:r>
              <a:rPr lang="en-US" altLang="en-US" b="1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875" y="1718945"/>
            <a:ext cx="4721225" cy="4919345"/>
          </a:xfrm>
        </p:spPr>
        <p:txBody>
          <a:bodyPr>
            <a:normAutofit fontScale="60000"/>
          </a:bodyPr>
          <a:lstStyle/>
          <a:p>
            <a:pPr marL="0" indent="0">
              <a:buNone/>
            </a:pPr>
            <a:r>
              <a:rPr lang="en-US" sz="3000">
                <a:latin typeface="Arial" panose="020B0604020202020204" pitchFamily="34" charset="0"/>
                <a:cs typeface="Arial" panose="020B0604020202020204" pitchFamily="34" charset="0"/>
              </a:rPr>
              <a:t>Операти́вная па́мять — в большинстве случаев энергозависимая часть системы компьютерной памяти, в которой во время работы компьютера хранится выполняемый машинный код (программы), а также входные, выходные и промежуточные данные, обрабатываемые процессором.</a:t>
            </a:r>
          </a:p>
          <a:p>
            <a:pPr marL="0" indent="0">
              <a:buNone/>
            </a:pPr>
            <a:r>
              <a:rPr lang="en-US" sz="3000">
                <a:latin typeface="Arial" panose="020B0604020202020204" pitchFamily="34" charset="0"/>
                <a:cs typeface="Arial" panose="020B0604020202020204" pitchFamily="34" charset="0"/>
              </a:rPr>
              <a:t>Оперативное запоминающее устройство (ОЗУ) — техническое устройство, реализующее функции оперативной памяти. ОЗУ может изготавливаться как отдельный внешний модуль или располагаться на одном кристалле с процессором, например, в однокристальных ЭВМ или однокристальных микроконтроллерах.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6050" y="5099685"/>
            <a:ext cx="5057140" cy="1325880"/>
          </a:xfrm>
        </p:spPr>
        <p:txBody>
          <a:bodyPr/>
          <a:lstStyle/>
          <a:p>
            <a:r>
              <a:rPr lang="ru-RU" altLang="en-US" b="1">
                <a:ln w="13462">
                  <a:solidFill>
                    <a:srgbClr val="00B050"/>
                  </a:solidFill>
                  <a:prstDash val="solid"/>
                </a:ln>
                <a:solidFill>
                  <a:schemeClr val="tx1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История создания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395" y="1118870"/>
            <a:ext cx="986790" cy="436245"/>
          </a:xfrm>
        </p:spPr>
        <p:txBody>
          <a:bodyPr>
            <a:normAutofit fontScale="80000"/>
          </a:bodyPr>
          <a:lstStyle/>
          <a:p>
            <a:pPr marL="0" indent="0">
              <a:buNone/>
            </a:pPr>
            <a:r>
              <a:rPr lang="ru-RU" altLang="en-US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640" y="146050"/>
            <a:ext cx="4065905" cy="1024255"/>
          </a:xfrm>
        </p:spPr>
        <p:txBody>
          <a:bodyPr>
            <a:normAutofit fontScale="90000"/>
          </a:bodyPr>
          <a:lstStyle/>
          <a:p>
            <a:r>
              <a:rPr lang="ru-RU" altLang="en-US" b="1"/>
              <a:t>История создания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271145" y="2220595"/>
            <a:ext cx="3150870" cy="444500"/>
          </a:xfrm>
        </p:spPr>
        <p:txBody>
          <a:bodyPr>
            <a:normAutofit fontScale="90000"/>
          </a:bodyPr>
          <a:lstStyle/>
          <a:p>
            <a:r>
              <a:rPr lang="ru-RU" altLang="en-US"/>
              <a:t>Линия задержки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3422015" y="5009515"/>
            <a:ext cx="3008630" cy="1180465"/>
          </a:xfrm>
        </p:spPr>
        <p:txBody>
          <a:bodyPr>
            <a:normAutofit fontScale="60000"/>
          </a:bodyPr>
          <a:lstStyle/>
          <a:p>
            <a:pPr marL="0" indent="0">
              <a:buNone/>
            </a:pPr>
            <a:r>
              <a:rPr lang="ru-RU" altLang="en-US" sz="4000" b="1"/>
              <a:t>Электронно-лучевая трубка</a:t>
            </a:r>
          </a:p>
          <a:p>
            <a:pPr marL="0" indent="0">
              <a:buNone/>
            </a:pPr>
            <a:r>
              <a:rPr lang="ru-RU" altLang="en-US" sz="2000"/>
              <a:t>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335915" y="6189980"/>
            <a:ext cx="2855595" cy="455295"/>
          </a:xfrm>
        </p:spPr>
        <p:txBody>
          <a:bodyPr>
            <a:normAutofit fontScale="90000"/>
          </a:bodyPr>
          <a:lstStyle/>
          <a:p>
            <a:r>
              <a:rPr lang="ru-RU" altLang="en-US"/>
              <a:t>Магнитный барабан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4510405" y="869315"/>
            <a:ext cx="7680960" cy="5776595"/>
          </a:xfrm>
        </p:spPr>
        <p:txBody>
          <a:bodyPr>
            <a:normAutofit fontScale="90000"/>
          </a:bodyPr>
          <a:lstStyle/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В 1833 году Чарльз Бэббидж начал разработку аналитической машины; одну из её частей он называл «складом» (store), эта часть предназначалась для хранения промежуточных результатов вычислений. Информация в «складе» запоминалась в чисто механическом устройстве в виде поворотов валов и шестерней.</a:t>
            </a:r>
          </a:p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В ЭВМ первого поколения использовалось множество разновидностей и конструкций запоминающих устройств,  </a:t>
            </a:r>
          </a:p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основанных на различных физических принципах:</a:t>
            </a:r>
          </a:p>
          <a:p>
            <a:pPr>
              <a:buFont typeface="Wingdings" panose="05000000000000000000" charset="0"/>
              <a:buChar char="§"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      --на электромагнитных реле;</a:t>
            </a:r>
          </a:p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--на акустических линиях задержки;</a:t>
            </a:r>
          </a:p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--на электронно-лучевых трубках;</a:t>
            </a:r>
          </a:p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--на электростатических трубках.</a:t>
            </a:r>
          </a:p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        В качестве ОЗУ использовались также магнитные  </a:t>
            </a:r>
          </a:p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барабаны, обеспечивавшие достаточно малое для   </a:t>
            </a:r>
          </a:p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ранних компьютеров время доступа; также они</a:t>
            </a:r>
          </a:p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         использовались в качестве основной памяти для  </a:t>
            </a:r>
          </a:p>
          <a:p>
            <a:pPr marL="0" indent="0">
              <a:buNone/>
            </a:pPr>
            <a:r>
              <a:rPr lang="ru-RU" altLang="en-US" sz="2000">
                <a:latin typeface="Arial" panose="020B0604020202020204" pitchFamily="34" charset="0"/>
                <a:cs typeface="Arial" panose="020B0604020202020204" pitchFamily="34" charset="0"/>
              </a:rPr>
              <a:t>                              хранения программ и данных.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40105" y="365125"/>
            <a:ext cx="1416050" cy="1520190"/>
          </a:xfrm>
        </p:spPr>
        <p:txBody>
          <a:bodyPr>
            <a:normAutofit/>
          </a:bodyPr>
          <a:lstStyle/>
          <a:p>
            <a:r>
              <a:rPr lang="ru-RU" altLang="en-US"/>
              <a:t>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254000" y="2765425"/>
            <a:ext cx="3149600" cy="486410"/>
          </a:xfrm>
        </p:spPr>
        <p:txBody>
          <a:bodyPr>
            <a:normAutofit/>
          </a:bodyPr>
          <a:lstStyle/>
          <a:p>
            <a:r>
              <a:rPr lang="ru-RU" altLang="en-US" sz="2000"/>
              <a:t>Магнитные сердечники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6456045" y="365125"/>
            <a:ext cx="5459730" cy="5231765"/>
          </a:xfrm>
        </p:spPr>
        <p:txBody>
          <a:bodyPr>
            <a:normAutofit fontScale="60000"/>
          </a:bodyPr>
          <a:lstStyle/>
          <a:p>
            <a:pPr marL="0" indent="0">
              <a:buNone/>
            </a:pPr>
            <a:r>
              <a:rPr lang="en-US" sz="2665">
                <a:latin typeface="Arial" panose="020B0604020202020204" pitchFamily="34" charset="0"/>
                <a:cs typeface="Arial" panose="020B0604020202020204" pitchFamily="34" charset="0"/>
              </a:rPr>
              <a:t>Второе поколение требовало более технологичных, дешёвых и быстродействующих ОЗУ. Наиболее распространённым видом ОЗУ в то время стала ферритовая память на магнитных сердечниках.</a:t>
            </a:r>
          </a:p>
          <a:p>
            <a:pPr marL="0" indent="0">
              <a:buNone/>
            </a:pPr>
            <a:r>
              <a:rPr lang="en-US" sz="2665">
                <a:latin typeface="Arial" panose="020B0604020202020204" pitchFamily="34" charset="0"/>
                <a:cs typeface="Arial" panose="020B0604020202020204" pitchFamily="34" charset="0"/>
              </a:rPr>
              <a:t>Память на магнитных сердечниках (англ. magnetic core memory) или ферритовая память (англ. ferrite memory) — запоминающее устройство, хранящее информацию в виде направления намагниченности небольших ферритовых сердечников, обычно имеющих форму кольца</a:t>
            </a:r>
          </a:p>
          <a:p>
            <a:pPr marL="0" indent="0">
              <a:buNone/>
            </a:pPr>
            <a:r>
              <a:rPr lang="en-US" sz="2665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Начиная с третьего поколения большинство электронных узлов компьютеров стали выполнять на микросхемах, в том числе и ОЗУ. Наибольшее распространение получили два вида ОЗУ:</a:t>
            </a:r>
            <a:endParaRPr lang="en-US" sz="2665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665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altLang="en-US" sz="2665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--</a:t>
            </a:r>
            <a:r>
              <a:rPr lang="en-US" sz="2665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статическая память (SRAM) в виде массива триггеров;</a:t>
            </a:r>
            <a:endParaRPr lang="en-US" sz="2665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altLang="en-US" sz="2665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--</a:t>
            </a:r>
            <a:r>
              <a:rPr lang="en-US" sz="2665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динамическая память (DRAM) в виде массива конденсаторов.</a:t>
            </a:r>
            <a:endParaRPr lang="en-US" sz="2665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665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>
          <a:xfrm>
            <a:off x="3044190" y="2505075"/>
            <a:ext cx="3052445" cy="467995"/>
          </a:xfrm>
        </p:spPr>
        <p:txBody>
          <a:bodyPr/>
          <a:lstStyle/>
          <a:p>
            <a:r>
              <a:rPr lang="ru-RU" altLang="en-US" sz="2000"/>
              <a:t>Конденсатор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17780" y="3429000"/>
            <a:ext cx="6438900" cy="3268980"/>
          </a:xfrm>
        </p:spPr>
        <p:txBody>
          <a:bodyPr>
            <a:normAutofit fontScale="60000"/>
          </a:bodyPr>
          <a:lstStyle/>
          <a:p>
            <a:pPr marL="0" indent="0">
              <a:buNone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Триггер (триггерная система) — класс электронных устройств, обладающих способностью длительно находиться в одном из двух устойчивых состояний и чередовать их под воздействием внешних сигналов. Каждое состояние триггера легко распознаётся по значению выходного напряжения.</a:t>
            </a:r>
          </a:p>
          <a:p>
            <a:pPr marL="0" indent="0">
              <a:buNone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Конденса́тор (от лат. condensare — «уплотнять», «сгущать» или от лат. condensatio — «накопление») — электронный компонент, представляющий собой двухполюсник с постоянным или переменным значением ёмкости и малой проводимостью; устройство для накопления заряда и энергии электрического поля.</a:t>
            </a:r>
          </a:p>
          <a:p>
            <a:pPr marL="0" indent="0">
              <a:buNone/>
            </a:pP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315085"/>
            <a:ext cx="127635" cy="76200"/>
          </a:xfrm>
        </p:spPr>
        <p:txBody>
          <a:bodyPr/>
          <a:lstStyle/>
          <a:p>
            <a:r>
              <a:rPr lang="ru-RU" altLang="en-US"/>
              <a:t>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530" y="2287905"/>
            <a:ext cx="2216150" cy="502285"/>
          </a:xfrm>
        </p:spPr>
        <p:txBody>
          <a:bodyPr/>
          <a:lstStyle/>
          <a:p>
            <a:r>
              <a:rPr lang="en-US"/>
              <a:t>SRAM </a:t>
            </a:r>
            <a:r>
              <a:rPr lang="ru-RU"/>
              <a:t>на 2 мб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82445" y="1595120"/>
            <a:ext cx="145415" cy="161290"/>
          </a:xfrm>
        </p:spPr>
        <p:txBody>
          <a:bodyPr/>
          <a:lstStyle/>
          <a:p>
            <a:pPr marL="0" indent="0">
              <a:buNone/>
            </a:pPr>
            <a:r>
              <a:rPr lang="ru-RU" altLang="en-US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13460" y="3866515"/>
            <a:ext cx="2314575" cy="554355"/>
          </a:xfrm>
        </p:spPr>
        <p:txBody>
          <a:bodyPr/>
          <a:lstStyle/>
          <a:p>
            <a:r>
              <a:rPr lang="en-US"/>
              <a:t>DRAM </a:t>
            </a:r>
            <a:r>
              <a:rPr lang="ru-RU"/>
              <a:t>на 16 мб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1315" y="567690"/>
            <a:ext cx="5183505" cy="6222365"/>
          </a:xfrm>
        </p:spPr>
        <p:txBody>
          <a:bodyPr>
            <a:normAutofit fontScale="50000"/>
          </a:bodyPr>
          <a:lstStyle/>
          <a:p>
            <a:pPr marL="0" indent="0">
              <a:buNone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SRAM хранит бит данных в виде состояния триггера. Этот вид памяти является более дорогим в расчёте на хранение 1 бита, но, как правило, имеет меньшее время доступа, но и большее энергопотребление, чем DRAM. В современных компьютерах SRAM часто используется в качестве кэш-памяти процессора.</a:t>
            </a:r>
          </a:p>
          <a:p>
            <a:pPr marL="0" indent="0">
              <a:buNone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DRAM хранит бит данных в виде заряда конденсатора. Однобитовая ячейка памяти содержит конденсатор и транзистор. Конденсатор заряжается до высокого или низкого напряжения (логические 1 или 0). Транзистор выполняет функцию ключа, подключающего конденсатор к схеме управления, расположенной на том же чипе. Схема управления позволяет считывать состояние заряда конденсатора или изменять его. Так как хранение 1 бита информации в этом виде памяти дешевле, DRAM преобладает в компьютерах третьего поколения (Третье поколение ЭВМ (1968–1973 гг.) было создано благодаря разработке интегральных схем и появлению полупроводниковой памяти.).</a:t>
            </a:r>
          </a:p>
          <a:p>
            <a:pPr marL="0" indent="0">
              <a:buNone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Статические и динамические ОЗУ являются энергозависимыми, так как информация в них теряется при отключении питания. Энергонезависимые устройства (постоянная память, ПЗУ) сохраняют информацию вне зависимости от наличия питания. К ним относятся флэш-накопители, карты памяти для фотоаппаратов и портативных устройств и так далее. Во второй половине 2010-х годов получили распространение модули энергонезависимой памяти, близкие по свойствам к DRAM.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116580" y="5347335"/>
            <a:ext cx="6279515" cy="1325880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ru-RU" alt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Виды, Типы , Технологии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296275" y="3928110"/>
            <a:ext cx="167640" cy="248920"/>
          </a:xfrm>
        </p:spPr>
        <p:txBody>
          <a:bodyPr/>
          <a:lstStyle/>
          <a:p>
            <a:pPr marL="0" indent="0">
              <a:buNone/>
            </a:pPr>
            <a:r>
              <a:rPr lang="ru-RU" altLang="en-US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2030</Words>
  <Application>Microsoft Office PowerPoint</Application>
  <PresentationFormat>Широкоэкранный</PresentationFormat>
  <Paragraphs>149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Franklin Gothic Medium</vt:lpstr>
      <vt:lpstr>Wingdings</vt:lpstr>
      <vt:lpstr>Office Theme</vt:lpstr>
      <vt:lpstr>ОПЕРАТИВНАЯ ПАМЯТЬ</vt:lpstr>
      <vt:lpstr>Содержание:</vt:lpstr>
      <vt:lpstr>Что такое оперативная память?</vt:lpstr>
      <vt:lpstr>Что такое оперативная память?</vt:lpstr>
      <vt:lpstr>История создания</vt:lpstr>
      <vt:lpstr>История создания</vt:lpstr>
      <vt:lpstr>.</vt:lpstr>
      <vt:lpstr>.</vt:lpstr>
      <vt:lpstr>Виды, Типы , Технологии</vt:lpstr>
      <vt:lpstr>Виды</vt:lpstr>
      <vt:lpstr>Типы</vt:lpstr>
      <vt:lpstr>Технологии</vt:lpstr>
      <vt:lpstr>Принципы действия</vt:lpstr>
      <vt:lpstr>Принципы действия</vt:lpstr>
      <vt:lpstr>Характеристики</vt:lpstr>
      <vt:lpstr>Характеристики</vt:lpstr>
      <vt:lpstr>Как выбрать оперативную память? </vt:lpstr>
      <vt:lpstr>Самые новые устройства RAM</vt:lpstr>
      <vt:lpstr>/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ОПЕРАТИВНАЯ ПАМЯТЬ</dc:title>
  <dc:creator>ру</dc:creator>
  <cp:lastModifiedBy>Администратор</cp:lastModifiedBy>
  <cp:revision>6</cp:revision>
  <dcterms:created xsi:type="dcterms:W3CDTF">2024-09-06T17:05:00Z</dcterms:created>
  <dcterms:modified xsi:type="dcterms:W3CDTF">2024-09-23T06:55:57Z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27A42CBBC4B34715A9AA84664DC16412_11</vt:lpwstr>
  </property>
  <property fmtid="{D5CDD505-2E9C-101B-9397-08002B2CF9AE}" pid="3" name="KSOProductBuildVer">
    <vt:lpwstr>1033-12.2.0.13472</vt:lpwstr>
  </property>
</Properties>
</file>

<file path=docProps/thumbnail.jpeg>
</file>